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7.xml" ContentType="application/vnd.openxmlformats-officedocument.presentationml.notesSlide+xml"/>
  <Override PartName="/ppt/tags/tag9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0.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2.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584" r:id="rId3"/>
    <p:sldId id="586" r:id="rId4"/>
    <p:sldId id="1851" r:id="rId5"/>
    <p:sldId id="1852" r:id="rId6"/>
    <p:sldId id="1853" r:id="rId7"/>
    <p:sldId id="1854" r:id="rId8"/>
    <p:sldId id="1855" r:id="rId9"/>
    <p:sldId id="1856" r:id="rId10"/>
    <p:sldId id="1857" r:id="rId11"/>
    <p:sldId id="1858" r:id="rId12"/>
    <p:sldId id="596" r:id="rId13"/>
    <p:sldId id="1859" r:id="rId14"/>
    <p:sldId id="1860" r:id="rId15"/>
    <p:sldId id="1871" r:id="rId16"/>
    <p:sldId id="1870" r:id="rId17"/>
    <p:sldId id="607" r:id="rId18"/>
    <p:sldId id="608" r:id="rId19"/>
    <p:sldId id="609" r:id="rId20"/>
    <p:sldId id="604" r:id="rId21"/>
    <p:sldId id="605" r:id="rId22"/>
    <p:sldId id="606" r:id="rId23"/>
    <p:sldId id="611" r:id="rId24"/>
    <p:sldId id="612" r:id="rId25"/>
    <p:sldId id="613" r:id="rId26"/>
    <p:sldId id="614" r:id="rId27"/>
    <p:sldId id="616" r:id="rId28"/>
    <p:sldId id="617" r:id="rId29"/>
    <p:sldId id="618" r:id="rId30"/>
    <p:sldId id="1868" r:id="rId31"/>
    <p:sldId id="619" r:id="rId32"/>
    <p:sldId id="620" r:id="rId33"/>
    <p:sldId id="630" r:id="rId34"/>
    <p:sldId id="621" r:id="rId35"/>
    <p:sldId id="622" r:id="rId36"/>
    <p:sldId id="1869" r:id="rId37"/>
    <p:sldId id="1824" r:id="rId38"/>
    <p:sldId id="257" r:id="rId39"/>
    <p:sldId id="1845" r:id="rId40"/>
    <p:sldId id="1846" r:id="rId41"/>
    <p:sldId id="1826" r:id="rId42"/>
    <p:sldId id="1827" r:id="rId43"/>
    <p:sldId id="1828" r:id="rId44"/>
    <p:sldId id="1848" r:id="rId45"/>
    <p:sldId id="1847" r:id="rId46"/>
    <p:sldId id="637" r:id="rId47"/>
    <p:sldId id="638" r:id="rId48"/>
    <p:sldId id="639" r:id="rId49"/>
    <p:sldId id="587" r:id="rId50"/>
    <p:sldId id="1849" r:id="rId51"/>
    <p:sldId id="588" r:id="rId52"/>
    <p:sldId id="589" r:id="rId53"/>
    <p:sldId id="590" r:id="rId54"/>
    <p:sldId id="591" r:id="rId55"/>
    <p:sldId id="592" r:id="rId56"/>
    <p:sldId id="593" r:id="rId57"/>
    <p:sldId id="594" r:id="rId58"/>
    <p:sldId id="595" r:id="rId59"/>
    <p:sldId id="597" r:id="rId60"/>
    <p:sldId id="598" r:id="rId61"/>
    <p:sldId id="599" r:id="rId62"/>
    <p:sldId id="601" r:id="rId63"/>
    <p:sldId id="602" r:id="rId64"/>
    <p:sldId id="655" r:id="rId65"/>
    <p:sldId id="1829" r:id="rId66"/>
    <p:sldId id="1830" r:id="rId67"/>
    <p:sldId id="1832" r:id="rId68"/>
    <p:sldId id="1841" r:id="rId69"/>
    <p:sldId id="1842" r:id="rId70"/>
    <p:sldId id="1843" r:id="rId71"/>
    <p:sldId id="1844" r:id="rId72"/>
    <p:sldId id="1839" r:id="rId73"/>
    <p:sldId id="184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22"/>
    <p:restoredTop sz="87677"/>
  </p:normalViewPr>
  <p:slideViewPr>
    <p:cSldViewPr snapToGrid="0" snapToObjects="1">
      <p:cViewPr varScale="1">
        <p:scale>
          <a:sx n="89" d="100"/>
          <a:sy n="89" d="100"/>
        </p:scale>
        <p:origin x="176"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18</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44</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45</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65694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48</a:t>
            </a:fld>
            <a:endParaRPr lang="en-US"/>
          </a:p>
        </p:txBody>
      </p:sp>
    </p:spTree>
    <p:extLst>
      <p:ext uri="{BB962C8B-B14F-4D97-AF65-F5344CB8AC3E}">
        <p14:creationId xmlns:p14="http://schemas.microsoft.com/office/powerpoint/2010/main" val="352475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49</a:t>
            </a:fld>
            <a:endParaRPr lang="en-US"/>
          </a:p>
        </p:txBody>
      </p:sp>
    </p:spTree>
    <p:extLst>
      <p:ext uri="{BB962C8B-B14F-4D97-AF65-F5344CB8AC3E}">
        <p14:creationId xmlns:p14="http://schemas.microsoft.com/office/powerpoint/2010/main" val="2850549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50</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51</a:t>
            </a:fld>
            <a:endParaRPr lang="en-US"/>
          </a:p>
        </p:txBody>
      </p:sp>
    </p:spTree>
    <p:extLst>
      <p:ext uri="{BB962C8B-B14F-4D97-AF65-F5344CB8AC3E}">
        <p14:creationId xmlns:p14="http://schemas.microsoft.com/office/powerpoint/2010/main" val="396630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56</a:t>
            </a:fld>
            <a:endParaRPr lang="en-US"/>
          </a:p>
        </p:txBody>
      </p:sp>
    </p:spTree>
    <p:extLst>
      <p:ext uri="{BB962C8B-B14F-4D97-AF65-F5344CB8AC3E}">
        <p14:creationId xmlns:p14="http://schemas.microsoft.com/office/powerpoint/2010/main" val="4002360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19</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60</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65</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66</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67</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37018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34</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38</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40</a:t>
            </a:fld>
            <a:endParaRPr lang="en-US"/>
          </a:p>
        </p:txBody>
      </p:sp>
    </p:spTree>
    <p:extLst>
      <p:ext uri="{BB962C8B-B14F-4D97-AF65-F5344CB8AC3E}">
        <p14:creationId xmlns:p14="http://schemas.microsoft.com/office/powerpoint/2010/main" val="135769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42</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714151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20.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26.xml"/><Relationship Id="rId7" Type="http://schemas.openxmlformats.org/officeDocument/2006/relationships/image" Target="../media/image3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3.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tags" Target="../tags/tag32.xml"/><Relationship Id="rId21" Type="http://schemas.openxmlformats.org/officeDocument/2006/relationships/image" Target="../media/image44.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tags" Target="../tags/tag31.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18.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47.png"/><Relationship Id="rId5" Type="http://schemas.openxmlformats.org/officeDocument/2006/relationships/tags" Target="../tags/tag34.xml"/><Relationship Id="rId15" Type="http://schemas.openxmlformats.org/officeDocument/2006/relationships/slideLayout" Target="../slideLayouts/slideLayout2.xml"/><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tags" Target="../tags/tag39.xml"/><Relationship Id="rId19" Type="http://schemas.openxmlformats.org/officeDocument/2006/relationships/image" Target="../media/image4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47.xml"/><Relationship Id="rId7" Type="http://schemas.openxmlformats.org/officeDocument/2006/relationships/image" Target="../media/image54.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53.png"/><Relationship Id="rId5" Type="http://schemas.openxmlformats.org/officeDocument/2006/relationships/slideLayout" Target="../slideLayouts/slideLayout2.xml"/><Relationship Id="rId4" Type="http://schemas.openxmlformats.org/officeDocument/2006/relationships/tags" Target="../tags/tag48.xml"/><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51.xml"/><Relationship Id="rId7" Type="http://schemas.openxmlformats.org/officeDocument/2006/relationships/image" Target="../media/image5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11" Type="http://schemas.openxmlformats.org/officeDocument/2006/relationships/image" Target="../media/image61.png"/><Relationship Id="rId5" Type="http://schemas.openxmlformats.org/officeDocument/2006/relationships/tags" Target="../tags/tag53.xml"/><Relationship Id="rId10" Type="http://schemas.openxmlformats.org/officeDocument/2006/relationships/image" Target="../media/image60.png"/><Relationship Id="rId4" Type="http://schemas.openxmlformats.org/officeDocument/2006/relationships/tags" Target="../tags/tag52.xml"/><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image" Target="../media/image6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tags" Target="../tags/tag58.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60.xml"/><Relationship Id="rId10" Type="http://schemas.openxmlformats.org/officeDocument/2006/relationships/image" Target="../media/image67.png"/><Relationship Id="rId4" Type="http://schemas.openxmlformats.org/officeDocument/2006/relationships/tags" Target="../tags/tag59.xml"/><Relationship Id="rId9" Type="http://schemas.openxmlformats.org/officeDocument/2006/relationships/image" Target="../media/image66.png"/><Relationship Id="rId14" Type="http://schemas.openxmlformats.org/officeDocument/2006/relationships/image" Target="../media/image71.png"/></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65.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78.png"/><Relationship Id="rId5" Type="http://schemas.openxmlformats.org/officeDocument/2006/relationships/tags" Target="../tags/tag65.xml"/><Relationship Id="rId10" Type="http://schemas.openxmlformats.org/officeDocument/2006/relationships/image" Target="../media/image77.png"/><Relationship Id="rId4" Type="http://schemas.openxmlformats.org/officeDocument/2006/relationships/tags" Target="../tags/tag64.xml"/><Relationship Id="rId9"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tiff"/></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83.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86.tiff"/><Relationship Id="rId4" Type="http://schemas.openxmlformats.org/officeDocument/2006/relationships/image" Target="../media/image85.tiff"/></Relationships>
</file>

<file path=ppt/slides/_rels/slide43.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86.tiff"/><Relationship Id="rId4" Type="http://schemas.openxmlformats.org/officeDocument/2006/relationships/image" Target="../media/image85.tiff"/></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70.xml"/><Relationship Id="rId7" Type="http://schemas.openxmlformats.org/officeDocument/2006/relationships/image" Target="../media/image88.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87.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2.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5.xml"/><Relationship Id="rId7" Type="http://schemas.openxmlformats.org/officeDocument/2006/relationships/image" Target="../media/image8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11.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tags" Target="../tags/tag78.xml"/><Relationship Id="rId21" Type="http://schemas.openxmlformats.org/officeDocument/2006/relationships/image" Target="../media/image108.png"/><Relationship Id="rId7" Type="http://schemas.openxmlformats.org/officeDocument/2006/relationships/tags" Target="../tags/tag82.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77.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notesSlide" Target="../notesSlides/notesSlide16.xml"/><Relationship Id="rId5" Type="http://schemas.openxmlformats.org/officeDocument/2006/relationships/tags" Target="../tags/tag80.xml"/><Relationship Id="rId15" Type="http://schemas.openxmlformats.org/officeDocument/2006/relationships/image" Target="../media/image102.png"/><Relationship Id="rId10" Type="http://schemas.openxmlformats.org/officeDocument/2006/relationships/slideLayout" Target="../slideLayouts/slideLayout2.xml"/><Relationship Id="rId19" Type="http://schemas.openxmlformats.org/officeDocument/2006/relationships/image" Target="../media/image106.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3.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112.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111.png"/><Relationship Id="rId5" Type="http://schemas.openxmlformats.org/officeDocument/2006/relationships/tags" Target="../tags/tag89.xml"/><Relationship Id="rId15" Type="http://schemas.openxmlformats.org/officeDocument/2006/relationships/image" Target="../media/image114.png"/><Relationship Id="rId10" Type="http://schemas.openxmlformats.org/officeDocument/2006/relationships/image" Target="../media/image110.png"/><Relationship Id="rId4" Type="http://schemas.openxmlformats.org/officeDocument/2006/relationships/tags" Target="../tags/tag88.xml"/><Relationship Id="rId9" Type="http://schemas.openxmlformats.org/officeDocument/2006/relationships/image" Target="../media/image109.png"/><Relationship Id="rId14" Type="http://schemas.openxmlformats.org/officeDocument/2006/relationships/image" Target="../media/image97.png"/></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94.xml"/><Relationship Id="rId7" Type="http://schemas.openxmlformats.org/officeDocument/2006/relationships/image" Target="../media/image11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5.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20.png"/><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27.png"/><Relationship Id="rId3" Type="http://schemas.openxmlformats.org/officeDocument/2006/relationships/tags" Target="../tags/tag98.xml"/><Relationship Id="rId7" Type="http://schemas.openxmlformats.org/officeDocument/2006/relationships/notesSlide" Target="../notesSlides/notesSlide20.xml"/><Relationship Id="rId12" Type="http://schemas.openxmlformats.org/officeDocument/2006/relationships/image" Target="../media/image126.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2.xml"/><Relationship Id="rId11" Type="http://schemas.openxmlformats.org/officeDocument/2006/relationships/image" Target="../media/image125.png"/><Relationship Id="rId5" Type="http://schemas.openxmlformats.org/officeDocument/2006/relationships/tags" Target="../tags/tag100.xml"/><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tags" Target="../tags/tag99.xml"/><Relationship Id="rId9" Type="http://schemas.openxmlformats.org/officeDocument/2006/relationships/image" Target="../media/image123.png"/><Relationship Id="rId14"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132.png"/><Relationship Id="rId18" Type="http://schemas.openxmlformats.org/officeDocument/2006/relationships/image" Target="../media/image133.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131.png"/><Relationship Id="rId17" Type="http://schemas.openxmlformats.org/officeDocument/2006/relationships/image" Target="../media/image114.png"/><Relationship Id="rId2" Type="http://schemas.openxmlformats.org/officeDocument/2006/relationships/tags" Target="../tags/tag102.xml"/><Relationship Id="rId16" Type="http://schemas.openxmlformats.org/officeDocument/2006/relationships/image" Target="../media/image97.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30.png"/><Relationship Id="rId5" Type="http://schemas.openxmlformats.org/officeDocument/2006/relationships/tags" Target="../tags/tag105.xml"/><Relationship Id="rId15" Type="http://schemas.openxmlformats.org/officeDocument/2006/relationships/image" Target="../media/image113.png"/><Relationship Id="rId10" Type="http://schemas.openxmlformats.org/officeDocument/2006/relationships/notesSlide" Target="../notesSlides/notesSlide21.xml"/><Relationship Id="rId4" Type="http://schemas.openxmlformats.org/officeDocument/2006/relationships/tags" Target="../tags/tag104.xml"/><Relationship Id="rId9" Type="http://schemas.openxmlformats.org/officeDocument/2006/relationships/slideLayout" Target="../slideLayouts/slideLayout2.xml"/><Relationship Id="rId14" Type="http://schemas.openxmlformats.org/officeDocument/2006/relationships/image" Target="../media/image112.png"/></Relationships>
</file>

<file path=ppt/slides/_rels/slide5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11.xml"/><Relationship Id="rId7" Type="http://schemas.openxmlformats.org/officeDocument/2006/relationships/image" Target="../media/image134.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xml"/><Relationship Id="rId11" Type="http://schemas.openxmlformats.org/officeDocument/2006/relationships/image" Target="../media/image138.png"/><Relationship Id="rId5" Type="http://schemas.openxmlformats.org/officeDocument/2006/relationships/tags" Target="../tags/tag113.xml"/><Relationship Id="rId10" Type="http://schemas.openxmlformats.org/officeDocument/2006/relationships/image" Target="../media/image137.png"/><Relationship Id="rId4" Type="http://schemas.openxmlformats.org/officeDocument/2006/relationships/tags" Target="../tags/tag112.xml"/><Relationship Id="rId9" Type="http://schemas.openxmlformats.org/officeDocument/2006/relationships/image" Target="../media/image136.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16.xml"/><Relationship Id="rId7" Type="http://schemas.openxmlformats.org/officeDocument/2006/relationships/image" Target="../media/image140.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39.png"/><Relationship Id="rId5" Type="http://schemas.openxmlformats.org/officeDocument/2006/relationships/slideLayout" Target="../slideLayouts/slideLayout2.xml"/><Relationship Id="rId4" Type="http://schemas.openxmlformats.org/officeDocument/2006/relationships/tags" Target="../tags/tag117.xml"/><Relationship Id="rId9" Type="http://schemas.openxmlformats.org/officeDocument/2006/relationships/image" Target="../media/image1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67.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6.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2.emf"/><Relationship Id="rId4" Type="http://schemas.openxmlformats.org/officeDocument/2006/relationships/image" Target="../media/image151.emf"/></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163480"/>
            <a:ext cx="5614992" cy="461665"/>
          </a:xfrm>
          <a:prstGeom prst="rect">
            <a:avLst/>
          </a:prstGeom>
          <a:noFill/>
        </p:spPr>
        <p:txBody>
          <a:bodyPr wrap="square" rtlCol="0">
            <a:spAutoFit/>
          </a:bodyPr>
          <a:lstStyle/>
          <a:p>
            <a:pPr algn="ctr"/>
            <a:r>
              <a:rPr lang="en-US" sz="2400" dirty="0">
                <a:solidFill>
                  <a:srgbClr val="FF0000"/>
                </a:solidFill>
              </a:rPr>
              <a:t>Read AIMA  Chapter 19.1-19.6</a:t>
            </a:r>
            <a:endParaRPr lang="en-US" sz="2400"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normAutofit lnSpcReduction="10000"/>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normAutofit lnSpcReduction="10000"/>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normAutofit lnSpcReduction="10000"/>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normAutofit lnSpcReduction="10000"/>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020605"/>
            <a:ext cx="5614992" cy="2677656"/>
          </a:xfrm>
          <a:prstGeom prst="rect">
            <a:avLst/>
          </a:prstGeom>
          <a:noFill/>
        </p:spPr>
        <p:txBody>
          <a:bodyPr wrap="square" rtlCol="0">
            <a:spAutoFit/>
          </a:bodyPr>
          <a:lstStyle/>
          <a:p>
            <a:pPr algn="ctr"/>
            <a:r>
              <a:rPr lang="en-US" sz="2400" dirty="0">
                <a:solidFill>
                  <a:srgbClr val="FF0000"/>
                </a:solidFill>
              </a:rPr>
              <a:t>Read AIMA  Chapter 19.1-19.6</a:t>
            </a:r>
          </a:p>
          <a:p>
            <a:pPr algn="ctr"/>
            <a:r>
              <a:rPr lang="en-US" sz="2400" dirty="0">
                <a:solidFill>
                  <a:srgbClr val="FF0000"/>
                </a:solidFill>
              </a:rPr>
              <a:t>and </a:t>
            </a:r>
            <a:r>
              <a:rPr lang="en-US" sz="2400" dirty="0" err="1">
                <a:solidFill>
                  <a:srgbClr val="FF0000"/>
                </a:solidFill>
              </a:rPr>
              <a:t>Jurafsky</a:t>
            </a:r>
            <a:r>
              <a:rPr lang="en-US" sz="2400" dirty="0">
                <a:solidFill>
                  <a:srgbClr val="FF0000"/>
                </a:solidFill>
              </a:rPr>
              <a:t> and Martin, Speech and Language Processing Chapter 4 “Naive Bayes and Sentiment Classification”</a:t>
            </a:r>
          </a:p>
          <a:p>
            <a:pPr algn="ctr"/>
            <a:endParaRPr lang="en-US" sz="2400" dirty="0">
              <a:solidFill>
                <a:srgbClr val="FF0000"/>
              </a:solidFill>
            </a:endParaRPr>
          </a:p>
          <a:p>
            <a:pPr algn="ctr"/>
            <a:endParaRPr lang="en-US" sz="2400" dirty="0"/>
          </a:p>
        </p:txBody>
      </p:sp>
    </p:spTree>
    <p:extLst>
      <p:ext uri="{BB962C8B-B14F-4D97-AF65-F5344CB8AC3E}">
        <p14:creationId xmlns:p14="http://schemas.microsoft.com/office/powerpoint/2010/main" val="416304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latin typeface="Calibri"/>
                <a:cs typeface="Calibri"/>
              </a:rPr>
              <a:t>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1134376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t>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6"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7"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3"/>
              </p:custDataLst>
            </p:nvPr>
          </p:nvPicPr>
          <p:blipFill>
            <a:blip r:embed="rId18"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4"/>
              </p:custDataLst>
            </p:nvPr>
          </p:nvPicPr>
          <p:blipFill>
            <a:blip r:embed="rId19"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11"/>
              </p:custDataLst>
            </p:nvPr>
          </p:nvPicPr>
          <p:blipFill>
            <a:blip r:embed="rId20"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2"/>
              </p:custDataLst>
            </p:nvPr>
          </p:nvPicPr>
          <p:blipFill>
            <a:blip r:embed="rId21"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9"/>
              </p:custDataLst>
            </p:nvPr>
          </p:nvPicPr>
          <p:blipFill>
            <a:blip r:embed="rId22"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10"/>
              </p:custDataLst>
            </p:nvPr>
          </p:nvPicPr>
          <p:blipFill>
            <a:blip r:embed="rId23"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7"/>
              </p:custDataLst>
            </p:nvPr>
          </p:nvPicPr>
          <p:blipFill>
            <a:blip r:embed="rId24"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8"/>
              </p:custDataLst>
            </p:nvPr>
          </p:nvPicPr>
          <p:blipFill>
            <a:blip r:embed="rId25"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6"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7"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8">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grpSp>
        <p:nvGrpSpPr>
          <p:cNvPr id="8" name="Group 7">
            <a:extLst>
              <a:ext uri="{FF2B5EF4-FFF2-40B4-BE49-F238E27FC236}">
                <a16:creationId xmlns:a16="http://schemas.microsoft.com/office/drawing/2014/main" id="{DCB1E5E2-E364-9E56-706F-7260186B161C}"/>
              </a:ext>
            </a:extLst>
          </p:cNvPr>
          <p:cNvGrpSpPr/>
          <p:nvPr/>
        </p:nvGrpSpPr>
        <p:grpSpPr>
          <a:xfrm>
            <a:off x="2179637" y="5299075"/>
            <a:ext cx="4937125" cy="573087"/>
            <a:chOff x="2179637" y="5299075"/>
            <a:chExt cx="4937125" cy="573087"/>
          </a:xfrm>
        </p:grpSpPr>
        <p:pic>
          <p:nvPicPr>
            <p:cNvPr id="2" name="Picture 20" descr="txp_fig">
              <a:extLst>
                <a:ext uri="{FF2B5EF4-FFF2-40B4-BE49-F238E27FC236}">
                  <a16:creationId xmlns:a16="http://schemas.microsoft.com/office/drawing/2014/main" id="{5579CDEC-3BA9-AB24-FCAC-C09D40212AF8}"/>
                </a:ext>
              </a:extLst>
            </p:cNvPr>
            <p:cNvPicPr>
              <a:picLocks noChangeAspect="1"/>
            </p:cNvPicPr>
            <p:nvPr>
              <p:custDataLst>
                <p:tags r:id="rId5"/>
              </p:custDataLst>
            </p:nvPr>
          </p:nvPicPr>
          <p:blipFill>
            <a:blip r:embed="rId29" cstate="print"/>
            <a:srcRect/>
            <a:stretch>
              <a:fillRect/>
            </a:stretch>
          </p:blipFill>
          <p:spPr bwMode="auto">
            <a:xfrm>
              <a:off x="2179637" y="5324475"/>
              <a:ext cx="2346325" cy="279400"/>
            </a:xfrm>
            <a:prstGeom prst="rect">
              <a:avLst/>
            </a:prstGeom>
            <a:noFill/>
            <a:ln w="9525">
              <a:noFill/>
              <a:miter lim="800000"/>
              <a:headEnd/>
              <a:tailEnd/>
            </a:ln>
          </p:spPr>
        </p:pic>
        <p:pic>
          <p:nvPicPr>
            <p:cNvPr id="7" name="Picture 21" descr="txp_fig">
              <a:extLst>
                <a:ext uri="{FF2B5EF4-FFF2-40B4-BE49-F238E27FC236}">
                  <a16:creationId xmlns:a16="http://schemas.microsoft.com/office/drawing/2014/main" id="{97E1396C-F1C8-FB1E-BC4C-77A349149FCF}"/>
                </a:ext>
              </a:extLst>
            </p:cNvPr>
            <p:cNvPicPr>
              <a:picLocks noChangeAspect="1"/>
            </p:cNvPicPr>
            <p:nvPr>
              <p:custDataLst>
                <p:tags r:id="rId6"/>
              </p:custDataLst>
            </p:nvPr>
          </p:nvPicPr>
          <p:blipFill>
            <a:blip r:embed="rId30" cstate="print"/>
            <a:srcRect/>
            <a:stretch>
              <a:fillRect/>
            </a:stretch>
          </p:blipFill>
          <p:spPr bwMode="auto">
            <a:xfrm>
              <a:off x="4922837" y="5299075"/>
              <a:ext cx="2193925" cy="573087"/>
            </a:xfrm>
            <a:prstGeom prst="rect">
              <a:avLst/>
            </a:prstGeom>
            <a:noFill/>
            <a:ln w="9525">
              <a:noFill/>
              <a:miter lim="800000"/>
              <a:headEnd/>
              <a:tailEnd/>
            </a:ln>
          </p:spPr>
        </p:pic>
      </p:grpSp>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a:t>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3165566" y="3309938"/>
            <a:ext cx="2438400" cy="2024062"/>
          </a:xfrm>
          <a:prstGeom prst="rect">
            <a:avLst/>
          </a:prstGeom>
          <a:noFill/>
          <a:ln w="9525">
            <a:solidFill>
              <a:schemeClr val="tx1"/>
            </a:solidFill>
            <a:miter lim="800000"/>
            <a:headEnd/>
            <a:tailEnd/>
          </a:ln>
        </p:spPr>
        <p:txBody>
          <a:bodyPr>
            <a:spAutoFit/>
          </a:bodyPr>
          <a:lstStyle/>
          <a:p>
            <a:r>
              <a:rPr lang="en-US" dirty="0">
                <a:latin typeface="Courier New" pitchFamily="49" charset="0"/>
              </a:rPr>
              <a:t>screens    : inf</a:t>
            </a:r>
          </a:p>
          <a:p>
            <a:r>
              <a:rPr lang="en-US" dirty="0">
                <a:latin typeface="Courier New" pitchFamily="49" charset="0"/>
              </a:rPr>
              <a:t>minute     : inf</a:t>
            </a:r>
          </a:p>
          <a:p>
            <a:r>
              <a:rPr lang="en-US" dirty="0">
                <a:latin typeface="Courier New" pitchFamily="49" charset="0"/>
              </a:rPr>
              <a:t>guaranteed : inf</a:t>
            </a:r>
          </a:p>
          <a:p>
            <a:r>
              <a:rPr lang="en-US" dirty="0">
                <a:latin typeface="Courier New" pitchFamily="49" charset="0"/>
              </a:rPr>
              <a:t>$205.00    : inf</a:t>
            </a:r>
          </a:p>
          <a:p>
            <a:r>
              <a:rPr lang="en-US" dirty="0">
                <a:latin typeface="Courier New" pitchFamily="49" charset="0"/>
              </a:rPr>
              <a:t>delivery   : inf</a:t>
            </a:r>
          </a:p>
          <a:p>
            <a:r>
              <a:rPr lang="en-US" dirty="0">
                <a:latin typeface="Courier New" pitchFamily="49" charset="0"/>
              </a:rPr>
              <a:t>signature  : inf</a:t>
            </a:r>
          </a:p>
          <a:p>
            <a:r>
              <a:rPr lang="en-US" dirty="0">
                <a:latin typeface="Courier New" pitchFamily="49" charset="0"/>
              </a:rPr>
              <a:t>...</a:t>
            </a:r>
          </a:p>
        </p:txBody>
      </p:sp>
      <p:pic>
        <p:nvPicPr>
          <p:cNvPr id="24584" name="Picture 8" descr="txp_fig"/>
          <p:cNvPicPr>
            <a:picLocks noChangeAspect="1" noChangeArrowheads="1"/>
          </p:cNvPicPr>
          <p:nvPr>
            <p:custDataLst>
              <p:tags r:id="rId1"/>
            </p:custDataLst>
          </p:nvPr>
        </p:nvPicPr>
        <p:blipFill>
          <a:blip r:embed="rId3" cstate="print"/>
          <a:srcRect/>
          <a:stretch>
            <a:fillRect/>
          </a:stretch>
        </p:blipFill>
        <p:spPr bwMode="auto">
          <a:xfrm>
            <a:off x="3471954" y="235585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Generalization versus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Estimation: Linear Interpolation</a:t>
            </a:r>
          </a:p>
        </p:txBody>
      </p:sp>
      <p:sp>
        <p:nvSpPr>
          <p:cNvPr id="1293315" name="Rectangle 3"/>
          <p:cNvSpPr>
            <a:spLocks noGrp="1" noChangeArrowheads="1"/>
          </p:cNvSpPr>
          <p:nvPr>
            <p:ph idx="1"/>
          </p:nvPr>
        </p:nvSpPr>
        <p:spPr>
          <a:xfrm>
            <a:off x="1447800" y="1447800"/>
            <a:ext cx="8915400" cy="4800600"/>
          </a:xfrm>
        </p:spPr>
        <p:txBody>
          <a:bodyPr>
            <a:normAutofit/>
          </a:bodyPr>
          <a:lstStyle/>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81626" y="30337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5" name="Text Box 5"/>
          <p:cNvSpPr txBox="1">
            <a:spLocks noChangeArrowheads="1"/>
          </p:cNvSpPr>
          <p:nvPr/>
        </p:nvSpPr>
        <p:spPr bwMode="auto">
          <a:xfrm>
            <a:off x="3152568" y="373665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7" name="Picture 7" descr="txp_fig"/>
          <p:cNvPicPr>
            <a:picLocks noChangeAspect="1" noChangeArrowheads="1"/>
          </p:cNvPicPr>
          <p:nvPr>
            <p:custDataLst>
              <p:tags r:id="rId1"/>
            </p:custDataLst>
          </p:nvPr>
        </p:nvPicPr>
        <p:blipFill>
          <a:blip r:embed="rId4" cstate="print"/>
          <a:srcRect/>
          <a:stretch>
            <a:fillRect/>
          </a:stretch>
        </p:blipFill>
        <p:spPr bwMode="auto">
          <a:xfrm>
            <a:off x="3458956" y="278257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normAutofit lnSpcReduction="10000"/>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normAutofit lnSpcReduction="10000"/>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a:latin typeface="Calibri"/>
                <a:cs typeface="Calibri"/>
              </a:rPr>
              <a:t>Overfitting: fitting the training data very closely, but not generalizing well</a:t>
            </a:r>
          </a:p>
        </p:txBody>
      </p:sp>
      <p:sp>
        <p:nvSpPr>
          <p:cNvPr id="17412" name="Rectangle 4"/>
          <p:cNvSpPr>
            <a:spLocks noChangeArrowheads="1"/>
          </p:cNvSpPr>
          <p:nvPr/>
        </p:nvSpPr>
        <p:spPr bwMode="auto">
          <a:xfrm>
            <a:off x="6934200" y="1600200"/>
            <a:ext cx="1676400" cy="2590800"/>
          </a:xfrm>
          <a:prstGeom prst="rect">
            <a:avLst/>
          </a:prstGeom>
          <a:solidFill>
            <a:schemeClr val="accent2"/>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23145380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normAutofit fontScale="92500"/>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32517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What to Do About Errors?</a:t>
            </a:r>
          </a:p>
        </p:txBody>
      </p:sp>
      <p:sp>
        <p:nvSpPr>
          <p:cNvPr id="15363" name="Rectangle 3"/>
          <p:cNvSpPr>
            <a:spLocks noGrp="1" noChangeArrowheads="1"/>
          </p:cNvSpPr>
          <p:nvPr>
            <p:ph idx="1"/>
          </p:nvPr>
        </p:nvSpPr>
        <p:spPr/>
        <p:txBody>
          <a:bodyPr>
            <a:normAutofit lnSpcReduction="10000"/>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dirty="0"/>
              <a:t>Bayes rule lets us do diagnostic queries with causal probabilities</a:t>
            </a:r>
          </a:p>
          <a:p>
            <a:pPr eaLnBrk="1" hangingPunct="1">
              <a:lnSpc>
                <a:spcPct val="80000"/>
              </a:lnSpc>
            </a:pPr>
            <a:endParaRPr lang="en-US" sz="2400" dirty="0"/>
          </a:p>
          <a:p>
            <a:pPr eaLnBrk="1" hangingPunct="1">
              <a:lnSpc>
                <a:spcPct val="80000"/>
              </a:lnSpc>
            </a:pPr>
            <a:r>
              <a:rPr lang="en-US" sz="2400" dirty="0"/>
              <a:t>The naïve Bayes assumption takes all features to be independent given the class label</a:t>
            </a:r>
          </a:p>
          <a:p>
            <a:pPr eaLnBrk="1" hangingPunct="1">
              <a:lnSpc>
                <a:spcPct val="80000"/>
              </a:lnSpc>
            </a:pPr>
            <a:endParaRPr lang="en-US" sz="2400" dirty="0"/>
          </a:p>
          <a:p>
            <a:pPr eaLnBrk="1" hangingPunct="1">
              <a:lnSpc>
                <a:spcPct val="80000"/>
              </a:lnSpc>
            </a:pPr>
            <a:r>
              <a:rPr lang="en-US" sz="2400" dirty="0"/>
              <a:t>We can build classifiers out of a naïve Bayes model using training data</a:t>
            </a:r>
          </a:p>
          <a:p>
            <a:pPr eaLnBrk="1" hangingPunct="1">
              <a:lnSpc>
                <a:spcPct val="80000"/>
              </a:lnSpc>
            </a:pPr>
            <a:endParaRPr lang="en-US" sz="2400" dirty="0"/>
          </a:p>
          <a:p>
            <a:pPr eaLnBrk="1" hangingPunct="1">
              <a:lnSpc>
                <a:spcPct val="80000"/>
              </a:lnSpc>
            </a:pPr>
            <a:r>
              <a:rPr lang="en-US" sz="2400" dirty="0"/>
              <a:t>Smoothing estimates is important in real systems</a:t>
            </a:r>
          </a:p>
        </p:txBody>
      </p:sp>
    </p:spTree>
    <p:extLst>
      <p:ext uri="{BB962C8B-B14F-4D97-AF65-F5344CB8AC3E}">
        <p14:creationId xmlns:p14="http://schemas.microsoft.com/office/powerpoint/2010/main" val="927355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4579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normAutofit lnSpcReduction="10000"/>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3"/>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38006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354877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623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normAutofit fontScale="92500" lnSpcReduction="10000"/>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name="Photo Editor Photo" r:id="rId2" imgW="4753639" imgH="3704762" progId="MSPhotoEd.3">
                  <p:embed/>
                </p:oleObj>
              </mc:Choice>
              <mc:Fallback>
                <p:oleObj name="Photo Editor Photo" r:id="rId2" imgW="4753639" imgH="3704762" progId="MSPhotoEd.3">
                  <p:embed/>
                  <p:pic>
                    <p:nvPicPr>
                      <p:cNvPr id="1384452" name="Object 4"/>
                      <p:cNvPicPr>
                        <a:picLocks noChangeAspect="1" noChangeArrowheads="1"/>
                      </p:cNvPicPr>
                      <p:nvPr/>
                    </p:nvPicPr>
                    <p:blipFill>
                      <a:blip r:embed="rId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name="Photo Editor Photo" r:id="rId4" imgW="4828571" imgH="3723810" progId="MSPhotoEd.3">
                  <p:embed/>
                </p:oleObj>
              </mc:Choice>
              <mc:Fallback>
                <p:oleObj name="Photo Editor Photo" r:id="rId4" imgW="4828571" imgH="3723810" progId="MSPhotoEd.3">
                  <p:embed/>
                  <p:pic>
                    <p:nvPicPr>
                      <p:cNvPr id="1384453" name="Object 5"/>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name="Photo Editor Photo" r:id="rId6" imgW="4715533" imgH="3723810" progId="MSPhotoEd.3">
                  <p:embed/>
                </p:oleObj>
              </mc:Choice>
              <mc:Fallback>
                <p:oleObj name="Photo Editor Photo" r:id="rId6" imgW="4715533" imgH="3723810" progId="MSPhotoEd.3">
                  <p:embed/>
                  <p:pic>
                    <p:nvPicPr>
                      <p:cNvPr id="1384454" name="Object 6"/>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normAutofit lnSpcReduction="10000"/>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132238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normAutofit lnSpcReduction="10000"/>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3644538"/>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3796938"/>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4330744" y="5401491"/>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2480250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39513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0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4339</TotalTime>
  <Words>6888</Words>
  <Application>Microsoft Macintosh PowerPoint</Application>
  <PresentationFormat>Widescreen</PresentationFormat>
  <Paragraphs>1005</Paragraphs>
  <Slides>73</Slides>
  <Notes>29</Notes>
  <HiddenSlides>15</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4" baseType="lpstr">
      <vt:lpstr>Arial</vt:lpstr>
      <vt:lpstr>Calibri</vt:lpstr>
      <vt:lpstr>Cambria</vt:lpstr>
      <vt:lpstr>Cambria Math</vt:lpstr>
      <vt:lpstr>Courier New</vt:lpstr>
      <vt:lpstr>Open Sans</vt:lpstr>
      <vt:lpstr>Open Sans SemiBold</vt:lpstr>
      <vt:lpstr>Times New Roman</vt:lpstr>
      <vt:lpstr>Wingdings</vt:lpstr>
      <vt:lpstr>Office Theme</vt:lpstr>
      <vt:lpstr>Photo Editor Photo</vt:lpstr>
      <vt:lpstr>Machine Learning</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Machine Learning</vt:lpstr>
      <vt:lpstr>Naïve Bayes</vt:lpstr>
      <vt:lpstr>Parameter Estimation</vt:lpstr>
      <vt:lpstr>Parameter Estimation</vt:lpstr>
      <vt:lpstr>Maximum Likelihood</vt:lpstr>
      <vt:lpstr>Overfitting</vt:lpstr>
      <vt:lpstr>Overfitting</vt:lpstr>
      <vt:lpstr>Generalization versus Overfitting</vt:lpstr>
      <vt:lpstr>Laplace Smoothing</vt:lpstr>
      <vt:lpstr>Laplace Smoothing</vt:lpstr>
      <vt:lpstr>Estimation: Linear Interpolation</vt:lpstr>
      <vt:lpstr>Real NB: Smoothing</vt:lpstr>
      <vt:lpstr>Tuning on Held-Out Data</vt:lpstr>
      <vt:lpstr>Features</vt:lpstr>
      <vt:lpstr>Errors, and What to Do</vt:lpstr>
      <vt:lpstr>Important Concepts</vt:lpstr>
      <vt:lpstr>What to Do About Errors?</vt:lpstr>
      <vt:lpstr>Baselines</vt:lpstr>
      <vt:lpstr>What to Do About Errors?</vt:lpstr>
      <vt:lpstr>Confidences from a Classifier</vt:lpstr>
      <vt:lpstr>Summary</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Binary Decision Rule</vt:lpstr>
      <vt:lpstr>Weight Updates</vt:lpstr>
      <vt:lpstr>Learning: Binary Perceptron</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Classification: Comparison</vt:lpstr>
      <vt:lpstr>Perceptrons for decision making</vt:lpstr>
      <vt:lpstr>Weights, bias and dot products</vt:lpstr>
      <vt:lpstr>Logical functions</vt:lpstr>
      <vt:lpstr>The XOR problem</vt:lpstr>
      <vt:lpstr>The XOR Problem</vt:lpstr>
      <vt:lpstr>The XOR Solution</vt:lpstr>
      <vt:lpstr>The XOR Solution</vt:lpstr>
      <vt:lpstr>Activation Functions</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38</cp:revision>
  <dcterms:created xsi:type="dcterms:W3CDTF">2020-11-04T17:32:52Z</dcterms:created>
  <dcterms:modified xsi:type="dcterms:W3CDTF">2022-11-17T19:59:46Z</dcterms:modified>
</cp:coreProperties>
</file>